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47"/>
  </p:notesMasterIdLst>
  <p:handoutMasterIdLst>
    <p:handoutMasterId r:id="rId48"/>
  </p:handoutMasterIdLst>
  <p:sldIdLst>
    <p:sldId id="286" r:id="rId11"/>
    <p:sldId id="338" r:id="rId12"/>
    <p:sldId id="305" r:id="rId13"/>
    <p:sldId id="292" r:id="rId14"/>
    <p:sldId id="319" r:id="rId15"/>
    <p:sldId id="340" r:id="rId16"/>
    <p:sldId id="320" r:id="rId17"/>
    <p:sldId id="298" r:id="rId18"/>
    <p:sldId id="315" r:id="rId19"/>
    <p:sldId id="323" r:id="rId20"/>
    <p:sldId id="355" r:id="rId21"/>
    <p:sldId id="368" r:id="rId22"/>
    <p:sldId id="330" r:id="rId23"/>
    <p:sldId id="329" r:id="rId24"/>
    <p:sldId id="371" r:id="rId25"/>
    <p:sldId id="370" r:id="rId26"/>
    <p:sldId id="349" r:id="rId27"/>
    <p:sldId id="377" r:id="rId28"/>
    <p:sldId id="331" r:id="rId29"/>
    <p:sldId id="332" r:id="rId30"/>
    <p:sldId id="341" r:id="rId31"/>
    <p:sldId id="317" r:id="rId32"/>
    <p:sldId id="333" r:id="rId33"/>
    <p:sldId id="308" r:id="rId34"/>
    <p:sldId id="347" r:id="rId35"/>
    <p:sldId id="334" r:id="rId36"/>
    <p:sldId id="335" r:id="rId37"/>
    <p:sldId id="336" r:id="rId38"/>
    <p:sldId id="343" r:id="rId39"/>
    <p:sldId id="344" r:id="rId40"/>
    <p:sldId id="373" r:id="rId41"/>
    <p:sldId id="346" r:id="rId42"/>
    <p:sldId id="312" r:id="rId43"/>
    <p:sldId id="310" r:id="rId44"/>
    <p:sldId id="348" r:id="rId45"/>
    <p:sldId id="316" r:id="rId46"/>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1"/>
  </p:normalViewPr>
  <p:slideViewPr>
    <p:cSldViewPr snapToGrid="0" snapToObjects="1">
      <p:cViewPr varScale="1">
        <p:scale>
          <a:sx n="73" d="100"/>
          <a:sy n="73" d="100"/>
        </p:scale>
        <p:origin x="14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28/01/2020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28/01/2020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22/01/2020</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100312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96332"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22/01/2020</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
        <p:nvSpPr>
          <p:cNvPr id="2" name="ZoneTexte 1"/>
          <p:cNvSpPr txBox="1"/>
          <p:nvPr/>
        </p:nvSpPr>
        <p:spPr>
          <a:xfrm>
            <a:off x="326571" y="130629"/>
            <a:ext cx="3631475" cy="369332"/>
          </a:xfrm>
          <a:prstGeom prst="rect">
            <a:avLst/>
          </a:prstGeom>
          <a:noFill/>
        </p:spPr>
        <p:txBody>
          <a:bodyPr wrap="square" rtlCol="0">
            <a:spAutoFit/>
          </a:bodyPr>
          <a:lstStyle/>
          <a:p>
            <a:r>
              <a:rPr lang="fr-FR" dirty="0" smtClean="0"/>
              <a:t>LYCEE ALFRED KASTLER</a:t>
            </a:r>
            <a:endParaRPr lang="fr-FR" dirty="0"/>
          </a:p>
        </p:txBody>
      </p:sp>
      <p:sp>
        <p:nvSpPr>
          <p:cNvPr id="3" name="ZoneTexte 2"/>
          <p:cNvSpPr txBox="1"/>
          <p:nvPr/>
        </p:nvSpPr>
        <p:spPr>
          <a:xfrm>
            <a:off x="6257109" y="315295"/>
            <a:ext cx="2612571" cy="369332"/>
          </a:xfrm>
          <a:prstGeom prst="rect">
            <a:avLst/>
          </a:prstGeom>
          <a:noFill/>
        </p:spPr>
        <p:txBody>
          <a:bodyPr wrap="square" rtlCol="0">
            <a:spAutoFit/>
          </a:bodyPr>
          <a:lstStyle/>
          <a:p>
            <a:pPr algn="ctr"/>
            <a:r>
              <a:rPr lang="fr-FR" dirty="0" smtClean="0"/>
              <a:t>28 janvier 2020</a:t>
            </a:r>
            <a:endParaRPr lang="fr-FR" dirty="0"/>
          </a:p>
        </p:txBody>
      </p:sp>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 BTS</a:t>
            </a:r>
            <a:r>
              <a:rPr lang="fr-FR" sz="1900" b="1" dirty="0" smtClean="0"/>
              <a:t>, DUT, classes prépa, DN MADE</a:t>
            </a:r>
            <a:r>
              <a:rPr lang="fr-FR" sz="1900" b="1" dirty="0"/>
              <a:t> </a:t>
            </a:r>
            <a:r>
              <a:rPr lang="fr-FR" sz="1900" b="1" dirty="0" smtClean="0"/>
              <a:t>: </a:t>
            </a:r>
            <a:endParaRPr lang="fr-FR" sz="1600" dirty="0" smtClean="0"/>
          </a:p>
          <a:p>
            <a:pPr marL="0" indent="0">
              <a:buNone/>
            </a:pPr>
            <a:r>
              <a:rPr lang="fr-FR" sz="1900" b="1" dirty="0" smtClean="0"/>
              <a:t>- DCG </a:t>
            </a:r>
            <a:r>
              <a:rPr lang="fr-FR" sz="1900" b="1" dirty="0" smtClean="0"/>
              <a:t>(diplômes de comptabilité et de gestion) </a:t>
            </a:r>
            <a:r>
              <a:rPr lang="fr-FR" sz="1900" b="1" dirty="0"/>
              <a:t>: </a:t>
            </a:r>
          </a:p>
          <a:p>
            <a:pPr marL="0" indent="0">
              <a:buNone/>
            </a:pPr>
            <a:r>
              <a:rPr lang="fr-FR" sz="1800" b="1" dirty="0" smtClean="0"/>
              <a:t>- Les </a:t>
            </a:r>
            <a:r>
              <a:rPr lang="fr-FR" sz="1800" b="1" dirty="0"/>
              <a:t>IFSI (instituts de formation en soin infirmier) et les formations d’orthophonie, orthoptie et audioprothèse (pour la plupart d’entre elles)</a:t>
            </a:r>
          </a:p>
          <a:p>
            <a:pPr marL="0" lvl="1" indent="0">
              <a:lnSpc>
                <a:spcPct val="120000"/>
              </a:lnSpc>
              <a:spcBef>
                <a:spcPts val="0"/>
              </a:spcBef>
              <a:buNone/>
              <a:defRPr/>
            </a:pPr>
            <a:r>
              <a:rPr lang="fr-FR" sz="1800" b="1" dirty="0" smtClean="0"/>
              <a:t>- Les </a:t>
            </a:r>
            <a:r>
              <a:rPr lang="fr-FR" sz="1800" b="1" dirty="0"/>
              <a:t>écoles d’ingénieurs / de commerce et de management qui sont regroupées en réseau et qui recrutent sur concours commun</a:t>
            </a:r>
          </a:p>
          <a:p>
            <a:pPr marL="0" lvl="1" indent="0">
              <a:lnSpc>
                <a:spcPct val="120000"/>
              </a:lnSpc>
              <a:spcBef>
                <a:spcPts val="0"/>
              </a:spcBef>
              <a:buNone/>
              <a:defRPr/>
            </a:pPr>
            <a:r>
              <a:rPr lang="fr-FR" sz="1600" b="1" dirty="0" smtClean="0"/>
              <a:t>- </a:t>
            </a:r>
            <a:r>
              <a:rPr lang="fr-FR" sz="1800" b="1" dirty="0" smtClean="0"/>
              <a:t>Le </a:t>
            </a:r>
            <a:r>
              <a:rPr lang="fr-FR" sz="1800" b="1" dirty="0"/>
              <a:t>réseau des 7 Sciences Po/IEP qui sont regroupées en réseau et qui recrutent sur concours commun (Aix, Lille, Lyon, Rennes, St Germain-en-Laye, Strasbourg, Toulouse)</a:t>
            </a:r>
          </a:p>
          <a:p>
            <a:pPr marL="0" lvl="1" indent="0">
              <a:lnSpc>
                <a:spcPct val="120000"/>
              </a:lnSpc>
              <a:spcBef>
                <a:spcPts val="0"/>
              </a:spcBef>
              <a:buNone/>
              <a:defRPr/>
            </a:pPr>
            <a:r>
              <a:rPr lang="fr-FR" sz="1800" b="1" dirty="0" smtClean="0"/>
              <a:t>- Les </a:t>
            </a:r>
            <a:r>
              <a:rPr lang="fr-FR" sz="1800" b="1" dirty="0"/>
              <a:t>EFTS (établissements de formation en travail social) sont regroupés par diplôme d’Etat à l’échelle nationale</a:t>
            </a:r>
          </a:p>
          <a:p>
            <a:pPr marL="0" lvl="1" indent="0">
              <a:lnSpc>
                <a:spcPct val="120000"/>
              </a:lnSpc>
              <a:spcBef>
                <a:spcPts val="0"/>
              </a:spcBef>
              <a:buNone/>
              <a:defRPr/>
            </a:pPr>
            <a:r>
              <a:rPr lang="fr-FR" sz="1800" b="1" dirty="0"/>
              <a:t>Les parcours spécifiques « accès santé » en Ile-de-France sont regroupés à l’échelle régionale</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5" name="Rectangle à coins arrondis 4"/>
          <p:cNvSpPr/>
          <p:nvPr/>
        </p:nvSpPr>
        <p:spPr>
          <a:xfrm>
            <a:off x="418556" y="5299715"/>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11</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a:t>
            </a:r>
            <a:r>
              <a:rPr lang="fr-FR" dirty="0" smtClean="0"/>
              <a:t>santé</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13</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14</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Le </a:t>
            </a:r>
            <a:r>
              <a:rPr lang="fr-FR" dirty="0" smtClean="0"/>
              <a:t>calendrier 2020</a:t>
            </a:r>
          </a:p>
          <a:p>
            <a:pPr marL="0">
              <a:lnSpc>
                <a:spcPct val="170000"/>
              </a:lnSpc>
            </a:pPr>
            <a:r>
              <a:rPr lang="fr-FR" dirty="0" smtClean="0"/>
              <a:t>L’accompagnement </a:t>
            </a:r>
            <a:r>
              <a:rPr lang="fr-FR" dirty="0" smtClean="0"/>
              <a:t>pour l’élaboration du projet d’orientation</a:t>
            </a:r>
          </a:p>
          <a:p>
            <a:pPr marL="0">
              <a:lnSpc>
                <a:spcPct val="170000"/>
              </a:lnSpc>
            </a:pPr>
            <a:r>
              <a:rPr lang="fr-FR" dirty="0" smtClean="0"/>
              <a:t>Etape  1 – </a:t>
            </a:r>
            <a:r>
              <a:rPr lang="fr-FR" dirty="0" smtClean="0"/>
              <a:t>22 janvier &gt; 2 avril 2020 : inscription, formulation des vœux et finalisation du dossier sur Parcoursup </a:t>
            </a:r>
            <a:endParaRPr lang="fr-FR" dirty="0"/>
          </a:p>
          <a:p>
            <a:pPr marL="0">
              <a:lnSpc>
                <a:spcPct val="170000"/>
              </a:lnSpc>
            </a:pPr>
            <a:r>
              <a:rPr lang="fr-FR" dirty="0"/>
              <a:t> </a:t>
            </a:r>
            <a:r>
              <a:rPr lang="fr-FR" dirty="0" smtClean="0"/>
              <a:t>Etape </a:t>
            </a:r>
            <a:r>
              <a:rPr lang="fr-FR" dirty="0" smtClean="0"/>
              <a:t>2 </a:t>
            </a:r>
            <a:r>
              <a:rPr lang="fr-FR" dirty="0" smtClean="0"/>
              <a:t>–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21</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32</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a:t>
            </a:r>
            <a:r>
              <a:rPr lang="fr-FR" dirty="0" smtClean="0">
                <a:solidFill>
                  <a:srgbClr val="3D566E"/>
                </a:solidFill>
              </a:rPr>
              <a:t>1 </a:t>
            </a:r>
            <a:r>
              <a:rPr lang="fr-FR" dirty="0" smtClean="0">
                <a:solidFill>
                  <a:srgbClr val="3D566E"/>
                </a:solidFill>
              </a:rPr>
              <a:t>: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5</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6</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5" name="Rectangle 4"/>
          <p:cNvSpPr/>
          <p:nvPr/>
        </p:nvSpPr>
        <p:spPr>
          <a:xfrm>
            <a:off x="201881" y="3691433"/>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480518" y="4768801"/>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8</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92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12300</TotalTime>
  <Words>2986</Words>
  <Application>Microsoft Office PowerPoint</Application>
  <PresentationFormat>Affichage à l'écran (4:3)</PresentationFormat>
  <Paragraphs>423</Paragraphs>
  <Slides>36</Slides>
  <Notes>0</Notes>
  <HiddenSlides>0</HiddenSlides>
  <MMClips>0</MMClips>
  <ScaleCrop>false</ScaleCrop>
  <HeadingPairs>
    <vt:vector size="6" baseType="variant">
      <vt:variant>
        <vt:lpstr>Polices utilisées</vt:lpstr>
      </vt:variant>
      <vt:variant>
        <vt:i4>6</vt:i4>
      </vt:variant>
      <vt:variant>
        <vt:lpstr>Thème</vt:lpstr>
      </vt:variant>
      <vt:variant>
        <vt:i4>10</vt:i4>
      </vt:variant>
      <vt:variant>
        <vt:lpstr>Titres des diapositives</vt:lpstr>
      </vt:variant>
      <vt:variant>
        <vt:i4>36</vt:i4>
      </vt:variant>
    </vt:vector>
  </HeadingPairs>
  <TitlesOfParts>
    <vt:vector size="52" baseType="lpstr">
      <vt:lpstr>Arial</vt:lpstr>
      <vt:lpstr>Arial-ItalicMT</vt:lpstr>
      <vt:lpstr>Calibri</vt:lpstr>
      <vt:lpstr>Lucida Grande</vt:lpstr>
      <vt:lpstr>Times New Roman</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Présentation PowerPoint</vt:lpstr>
      <vt:lpstr>L’accompagnement pour l’élaboration du projet d’orientation au lycée</vt:lpstr>
      <vt:lpstr>ETAPE 1 : INSCRIPTION, FORMULATION DES VŒUX ET FINALISATION DU DOSSIER SUR PARCOURSUP</vt:lpstr>
      <vt:lpstr>Présentation PowerPoint</vt:lpstr>
      <vt:lpstr>S’INSCRIRE SUR PARCOURSUP</vt:lpstr>
      <vt:lpstr>Formuler des vœux motivés </vt:lpstr>
      <vt:lpstr>Les vœux multiples</vt:lpstr>
      <vt:lpstr>LES FORMATIONS CONCERNéES PAR LES VŒUX MULTIPLES </vt:lpstr>
      <vt:lpstr>Questionnaires DROIT &amp; SCIENCES : A quoi ça sert ?</vt:lpstr>
      <vt:lpstr>Focus sur les Parcours d’accès  aux études de santé</vt:lpstr>
      <vt:lpstr>La DEMande de CéSURE : mode d’emploi </vt:lpstr>
      <vt:lpstr>Finaliser son dossier et confirmer  ses vœux  </vt:lpstr>
      <vt:lpstr>LA rubrique «Activités et centres d’intérêts»</vt:lpstr>
      <vt:lpstr>LA rubrique « préférence et autres projets »</vt:lpstr>
      <vt:lpstr>L’examen du conseil de classe et la fiche avenir  </vt:lpstr>
      <vt:lpstr>EXAMEN DES VŒUX PAR LES FORMATIONS : LES PRINCIPES</vt:lpstr>
      <vt:lpstr>L’examen des vœux par les établissements d’enseignement supérieur </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adjchef1</cp:lastModifiedBy>
  <cp:revision>734</cp:revision>
  <cp:lastPrinted>2019-01-03T12:57:04Z</cp:lastPrinted>
  <dcterms:created xsi:type="dcterms:W3CDTF">2015-02-04T10:43:31Z</dcterms:created>
  <dcterms:modified xsi:type="dcterms:W3CDTF">2020-01-28T16:51:17Z</dcterms:modified>
</cp:coreProperties>
</file>